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3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1982" r:id="rId1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47" Type="http://schemas.openxmlformats.org/officeDocument/2006/relationships/slide" Target="slides/slide31.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0.xml"/><Relationship Id="rId2" Type="http://schemas.openxmlformats.org/officeDocument/2006/relationships/image" Target="../media/image182.emf"/></Relationships>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4">
            <a:extLst>
              <a:ext uri="{FF2B5EF4-FFF2-40B4-BE49-F238E27FC236}">
                <a16:creationId xmlns:a16="http://schemas.microsoft.com/office/drawing/2014/main" id="{9B113367-912C-FA83-1239-1A7F5FF5B9C3}"/>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49A87EB-F9F5-481B-B618-D014D5ED570E}" type="slidenum">
              <a:rPr kumimoji="0" lang="en-US" altLang="zh-CN" sz="900" b="0" i="0" u="none" strike="noStrike" kern="1200" cap="none" spc="0" normalizeH="0" baseline="0" noProof="0" smtClean="0">
                <a:ln>
                  <a:noFill/>
                </a:ln>
                <a:solidFill>
                  <a:srgbClr val="918873"/>
                </a:solidFill>
                <a:effectLst/>
                <a:uLnTx/>
                <a:uFillTx/>
                <a:latin typeface="Arial" panose="020B0604020202020204" pitchFamily="34"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31</a:t>
            </a:fld>
            <a:endParaRPr kumimoji="0" lang="en-US" altLang="zh-CN" sz="900" b="0" i="0" u="none" strike="noStrike" kern="1200" cap="none" spc="0" normalizeH="0" baseline="0" noProof="0">
              <a:ln>
                <a:noFill/>
              </a:ln>
              <a:solidFill>
                <a:srgbClr val="918873"/>
              </a:solidFill>
              <a:effectLst/>
              <a:uLnTx/>
              <a:uFillTx/>
              <a:latin typeface="Arial" panose="020B0604020202020204" pitchFamily="34" charset="0"/>
              <a:ea typeface="MS PGothic" panose="020B0600070205080204" pitchFamily="34" charset="-128"/>
              <a:cs typeface="+mn-cs"/>
            </a:endParaRPr>
          </a:p>
        </p:txBody>
      </p:sp>
      <p:pic>
        <p:nvPicPr>
          <p:cNvPr id="3294212" name="Picture 4">
            <a:extLst>
              <a:ext uri="{FF2B5EF4-FFF2-40B4-BE49-F238E27FC236}">
                <a16:creationId xmlns:a16="http://schemas.microsoft.com/office/drawing/2014/main" id="{68F18242-527F-1C24-974F-AD20E1B796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3300" y="1706563"/>
            <a:ext cx="1878013" cy="4492625"/>
          </a:xfrm>
          <a:prstGeom prst="rect">
            <a:avLst/>
          </a:prstGeom>
          <a:noFill/>
          <a:extLst>
            <a:ext uri="{909E8E84-426E-40DD-AFC4-6F175D3DCCD1}">
              <a14:hiddenFill xmlns:a14="http://schemas.microsoft.com/office/drawing/2010/main">
                <a:solidFill>
                  <a:srgbClr val="FFFFFF"/>
                </a:solidFill>
              </a14:hiddenFill>
            </a:ext>
          </a:extLst>
        </p:spPr>
      </p:pic>
      <p:sp>
        <p:nvSpPr>
          <p:cNvPr id="3294213" name="Rectangle 5">
            <a:extLst>
              <a:ext uri="{FF2B5EF4-FFF2-40B4-BE49-F238E27FC236}">
                <a16:creationId xmlns:a16="http://schemas.microsoft.com/office/drawing/2014/main" id="{57E63E15-074D-43F4-A673-E3C66EBA9697}"/>
              </a:ext>
            </a:extLst>
          </p:cNvPr>
          <p:cNvSpPr>
            <a:spLocks noChangeArrowheads="1"/>
          </p:cNvSpPr>
          <p:nvPr/>
        </p:nvSpPr>
        <p:spPr bwMode="auto">
          <a:xfrm>
            <a:off x="317500" y="1050925"/>
            <a:ext cx="8674100" cy="639763"/>
          </a:xfrm>
          <a:prstGeom prst="rect">
            <a:avLst/>
          </a:prstGeom>
          <a:noFill/>
          <a:ln>
            <a:noFill/>
          </a:ln>
          <a:effectLst/>
          <a:extLst>
            <a:ext uri="{909E8E84-426E-40DD-AFC4-6F175D3DCCD1}">
              <a14:hiddenFill xmlns:a14="http://schemas.microsoft.com/office/drawing/2010/main">
                <a:solidFill>
                  <a:srgbClr val="DBF20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4" tIns="45687" rIns="91374" bIns="45687">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RTO </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zh-CN" sz="1200" b="1"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&lt; 4 hrs (Tier 1) and 5 – 24 hrs (Tier 2)</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RPO</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 the length of time between the last data update and the disaster declaration is from </a:t>
            </a:r>
            <a:r>
              <a:rPr kumimoji="0" lang="en-US" altLang="zh-CN" sz="1200" b="1"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several minutes to 4 Hours</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for SAN attached storage and </a:t>
            </a:r>
            <a:r>
              <a:rPr kumimoji="0" lang="en-US" altLang="zh-CN" sz="1200" b="1"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24 hours for direct attached</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t>
            </a:r>
          </a:p>
        </p:txBody>
      </p:sp>
      <p:sp>
        <p:nvSpPr>
          <p:cNvPr id="3294214" name="Rectangle 6">
            <a:extLst>
              <a:ext uri="{FF2B5EF4-FFF2-40B4-BE49-F238E27FC236}">
                <a16:creationId xmlns:a16="http://schemas.microsoft.com/office/drawing/2014/main" id="{48EC60E6-5CEF-866F-4311-9D9C3103B729}"/>
              </a:ext>
            </a:extLst>
          </p:cNvPr>
          <p:cNvSpPr>
            <a:spLocks noChangeArrowheads="1"/>
          </p:cNvSpPr>
          <p:nvPr/>
        </p:nvSpPr>
        <p:spPr bwMode="auto">
          <a:xfrm>
            <a:off x="0" y="5380038"/>
            <a:ext cx="3260725" cy="639762"/>
          </a:xfrm>
          <a:prstGeom prst="rect">
            <a:avLst/>
          </a:prstGeom>
          <a:noFill/>
          <a:ln>
            <a:noFill/>
          </a:ln>
          <a:effectLst/>
          <a:extLst>
            <a:ext uri="{909E8E84-426E-40DD-AFC4-6F175D3DCCD1}">
              <a14:hiddenFill xmlns:a14="http://schemas.microsoft.com/office/drawing/2010/main">
                <a:solidFill>
                  <a:srgbClr val="DBF20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4" tIns="45687" rIns="91374" bIns="45687">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Network Recovery:  </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All required network interfaces meeting defined capacity are in place in each data center for site failover</a:t>
            </a:r>
          </a:p>
        </p:txBody>
      </p:sp>
      <p:sp>
        <p:nvSpPr>
          <p:cNvPr id="3294215" name="Rectangle 7">
            <a:extLst>
              <a:ext uri="{FF2B5EF4-FFF2-40B4-BE49-F238E27FC236}">
                <a16:creationId xmlns:a16="http://schemas.microsoft.com/office/drawing/2014/main" id="{5A00CF8D-9076-12FC-2EFA-221E6C424F8C}"/>
              </a:ext>
            </a:extLst>
          </p:cNvPr>
          <p:cNvSpPr>
            <a:spLocks noChangeArrowheads="1"/>
          </p:cNvSpPr>
          <p:nvPr/>
        </p:nvSpPr>
        <p:spPr bwMode="auto">
          <a:xfrm>
            <a:off x="5426075" y="5762625"/>
            <a:ext cx="3473450" cy="822325"/>
          </a:xfrm>
          <a:prstGeom prst="rect">
            <a:avLst/>
          </a:prstGeom>
          <a:noFill/>
          <a:ln>
            <a:noFill/>
          </a:ln>
          <a:effectLst/>
          <a:extLst>
            <a:ext uri="{909E8E84-426E-40DD-AFC4-6F175D3DCCD1}">
              <a14:hiddenFill xmlns:a14="http://schemas.microsoft.com/office/drawing/2010/main">
                <a:solidFill>
                  <a:srgbClr val="DBF20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4" tIns="45687" rIns="91374" bIns="45687">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Infrastructure Recovery:  </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All preventative controls (power, cooling and space requirements) are managed and provided with the service.</a:t>
            </a:r>
          </a:p>
        </p:txBody>
      </p:sp>
      <p:sp>
        <p:nvSpPr>
          <p:cNvPr id="3294216" name="Rectangle 8">
            <a:extLst>
              <a:ext uri="{FF2B5EF4-FFF2-40B4-BE49-F238E27FC236}">
                <a16:creationId xmlns:a16="http://schemas.microsoft.com/office/drawing/2014/main" id="{4D0133ED-D485-1F13-33C8-9F37198F1C3B}"/>
              </a:ext>
            </a:extLst>
          </p:cNvPr>
          <p:cNvSpPr>
            <a:spLocks noChangeArrowheads="1"/>
          </p:cNvSpPr>
          <p:nvPr/>
        </p:nvSpPr>
        <p:spPr bwMode="auto">
          <a:xfrm>
            <a:off x="5457825" y="4594225"/>
            <a:ext cx="3511550" cy="1187450"/>
          </a:xfrm>
          <a:prstGeom prst="rect">
            <a:avLst/>
          </a:prstGeom>
          <a:noFill/>
          <a:ln>
            <a:noFill/>
          </a:ln>
          <a:effectLst/>
          <a:extLst>
            <a:ext uri="{909E8E84-426E-40DD-AFC4-6F175D3DCCD1}">
              <a14:hiddenFill xmlns:a14="http://schemas.microsoft.com/office/drawing/2010/main">
                <a:solidFill>
                  <a:srgbClr val="DBF20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4" tIns="45687" rIns="91374" bIns="45687">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Storage Recovery: </a:t>
            </a:r>
            <a:r>
              <a:rPr kumimoji="0" lang="en-US" altLang="zh-CN" sz="1200" b="1"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SAN</a:t>
            </a: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The storage array will be replicated to the DR site using an </a:t>
            </a:r>
            <a:r>
              <a:rPr kumimoji="0" lang="en-US" altLang="zh-CN" sz="1200" b="1"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array based asynchronous replication</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For Tier 2 depending on the application structure, it will be required that data is recovered using a mixed recovery solution.</a:t>
            </a:r>
          </a:p>
        </p:txBody>
      </p:sp>
      <p:sp>
        <p:nvSpPr>
          <p:cNvPr id="3294217" name="Rectangle 9">
            <a:extLst>
              <a:ext uri="{FF2B5EF4-FFF2-40B4-BE49-F238E27FC236}">
                <a16:creationId xmlns:a16="http://schemas.microsoft.com/office/drawing/2014/main" id="{5D51E92E-B5A4-A2D4-2DAD-D27F657FBB6D}"/>
              </a:ext>
            </a:extLst>
          </p:cNvPr>
          <p:cNvSpPr>
            <a:spLocks noChangeArrowheads="1"/>
          </p:cNvSpPr>
          <p:nvPr/>
        </p:nvSpPr>
        <p:spPr bwMode="auto">
          <a:xfrm>
            <a:off x="168275" y="3971925"/>
            <a:ext cx="3067050" cy="1370013"/>
          </a:xfrm>
          <a:prstGeom prst="rect">
            <a:avLst/>
          </a:prstGeom>
          <a:noFill/>
          <a:ln>
            <a:noFill/>
          </a:ln>
          <a:effectLst/>
          <a:extLst>
            <a:ext uri="{909E8E84-426E-40DD-AFC4-6F175D3DCCD1}">
              <a14:hiddenFill xmlns:a14="http://schemas.microsoft.com/office/drawing/2010/main">
                <a:solidFill>
                  <a:srgbClr val="DBF20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4" tIns="45687" rIns="91374" bIns="45687">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Server configuration</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Allocated Servers</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Physical / Virtual </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will already be racked and installed with the respective operating system and application, ready to initialize when the data Logical Unit is connected. </a:t>
            </a:r>
            <a:r>
              <a:rPr kumimoji="0" lang="en-US" altLang="zh-CN" sz="1200" b="1"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Active/Active – Active/Passive Clustering / SAN storage</a:t>
            </a:r>
          </a:p>
        </p:txBody>
      </p:sp>
      <p:sp>
        <p:nvSpPr>
          <p:cNvPr id="3294218" name="Rectangle 10">
            <a:extLst>
              <a:ext uri="{FF2B5EF4-FFF2-40B4-BE49-F238E27FC236}">
                <a16:creationId xmlns:a16="http://schemas.microsoft.com/office/drawing/2014/main" id="{67D01806-B84E-0987-2996-138E8D0EC39B}"/>
              </a:ext>
            </a:extLst>
          </p:cNvPr>
          <p:cNvSpPr>
            <a:spLocks noChangeArrowheads="1"/>
          </p:cNvSpPr>
          <p:nvPr/>
        </p:nvSpPr>
        <p:spPr bwMode="auto">
          <a:xfrm>
            <a:off x="5445125" y="3017838"/>
            <a:ext cx="3698875" cy="822325"/>
          </a:xfrm>
          <a:prstGeom prst="rect">
            <a:avLst/>
          </a:prstGeom>
          <a:noFill/>
          <a:ln>
            <a:noFill/>
          </a:ln>
          <a:effectLst/>
          <a:extLst>
            <a:ext uri="{909E8E84-426E-40DD-AFC4-6F175D3DCCD1}">
              <a14:hiddenFill xmlns:a14="http://schemas.microsoft.com/office/drawing/2010/main">
                <a:solidFill>
                  <a:srgbClr val="DBF20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4" tIns="45687" rIns="91374" bIns="45687">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Database Recovery:  </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Database servers will be recovered to physical or virtual server in the failover site; servers may be on a high availability cluster configuration if required</a:t>
            </a:r>
          </a:p>
        </p:txBody>
      </p:sp>
      <p:sp>
        <p:nvSpPr>
          <p:cNvPr id="3294219" name="Rectangle 11">
            <a:extLst>
              <a:ext uri="{FF2B5EF4-FFF2-40B4-BE49-F238E27FC236}">
                <a16:creationId xmlns:a16="http://schemas.microsoft.com/office/drawing/2014/main" id="{424F48F3-3A1A-8B40-4F0B-92526B06AC45}"/>
              </a:ext>
            </a:extLst>
          </p:cNvPr>
          <p:cNvSpPr>
            <a:spLocks noChangeArrowheads="1"/>
          </p:cNvSpPr>
          <p:nvPr/>
        </p:nvSpPr>
        <p:spPr bwMode="auto">
          <a:xfrm>
            <a:off x="206375" y="2359025"/>
            <a:ext cx="3219450" cy="457200"/>
          </a:xfrm>
          <a:prstGeom prst="rect">
            <a:avLst/>
          </a:prstGeom>
          <a:noFill/>
          <a:ln>
            <a:noFill/>
          </a:ln>
          <a:effectLst/>
          <a:extLst>
            <a:ext uri="{909E8E84-426E-40DD-AFC4-6F175D3DCCD1}">
              <a14:hiddenFill xmlns:a14="http://schemas.microsoft.com/office/drawing/2010/main">
                <a:solidFill>
                  <a:srgbClr val="DBF20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4" tIns="45687" rIns="91374" bIns="45687">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Failover</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zh-CN" sz="1200" b="1"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Complete failover</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from the production site to the DR site </a:t>
            </a:r>
          </a:p>
        </p:txBody>
      </p:sp>
      <p:sp>
        <p:nvSpPr>
          <p:cNvPr id="3294220" name="Rectangle 12">
            <a:extLst>
              <a:ext uri="{FF2B5EF4-FFF2-40B4-BE49-F238E27FC236}">
                <a16:creationId xmlns:a16="http://schemas.microsoft.com/office/drawing/2014/main" id="{3E086A81-1567-C5EB-8D59-E6D1EEE2A017}"/>
              </a:ext>
            </a:extLst>
          </p:cNvPr>
          <p:cNvSpPr>
            <a:spLocks noChangeArrowheads="1"/>
          </p:cNvSpPr>
          <p:nvPr/>
        </p:nvSpPr>
        <p:spPr bwMode="auto">
          <a:xfrm>
            <a:off x="5394325" y="2103438"/>
            <a:ext cx="3749675" cy="822325"/>
          </a:xfrm>
          <a:prstGeom prst="rect">
            <a:avLst/>
          </a:prstGeom>
          <a:noFill/>
          <a:ln>
            <a:noFill/>
          </a:ln>
          <a:effectLst/>
          <a:extLst>
            <a:ext uri="{909E8E84-426E-40DD-AFC4-6F175D3DCCD1}">
              <a14:hiddenFill xmlns:a14="http://schemas.microsoft.com/office/drawing/2010/main">
                <a:solidFill>
                  <a:srgbClr val="DBF20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4" tIns="45687" rIns="91374" bIns="45687">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Data Protection</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Application data available at the Production SAN storage will be replicated to the DR SAN storage using </a:t>
            </a:r>
            <a:r>
              <a:rPr kumimoji="0" lang="en-US" altLang="zh-CN" sz="1200" b="1"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asynchronous remote replication capabilities (Raid 10 / Parity Raid)</a:t>
            </a:r>
          </a:p>
        </p:txBody>
      </p:sp>
      <p:sp>
        <p:nvSpPr>
          <p:cNvPr id="3294221" name="Rectangle 13">
            <a:extLst>
              <a:ext uri="{FF2B5EF4-FFF2-40B4-BE49-F238E27FC236}">
                <a16:creationId xmlns:a16="http://schemas.microsoft.com/office/drawing/2014/main" id="{C3B206DE-E7EB-BE0F-5397-A2CF36E667C0}"/>
              </a:ext>
            </a:extLst>
          </p:cNvPr>
          <p:cNvSpPr>
            <a:spLocks noChangeArrowheads="1"/>
          </p:cNvSpPr>
          <p:nvPr/>
        </p:nvSpPr>
        <p:spPr bwMode="auto">
          <a:xfrm>
            <a:off x="3629025" y="114300"/>
            <a:ext cx="4959350" cy="457200"/>
          </a:xfrm>
          <a:prstGeom prst="rect">
            <a:avLst/>
          </a:prstGeom>
          <a:noFill/>
          <a:ln>
            <a:noFill/>
          </a:ln>
          <a:effectLst/>
          <a:extLst>
            <a:ext uri="{909E8E84-426E-40DD-AFC4-6F175D3DCCD1}">
              <a14:hiddenFill xmlns:a14="http://schemas.microsoft.com/office/drawing/2010/main">
                <a:solidFill>
                  <a:srgbClr val="DBF20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4" tIns="45687" rIns="91374" bIns="45687">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rPr>
              <a:t>Tier 1 and 2</a:t>
            </a:r>
          </a:p>
        </p:txBody>
      </p:sp>
      <p:sp>
        <p:nvSpPr>
          <p:cNvPr id="3294222" name="Rectangle 14">
            <a:extLst>
              <a:ext uri="{FF2B5EF4-FFF2-40B4-BE49-F238E27FC236}">
                <a16:creationId xmlns:a16="http://schemas.microsoft.com/office/drawing/2014/main" id="{EC343F73-9343-EE3C-00B7-C57C2585B15A}"/>
              </a:ext>
            </a:extLst>
          </p:cNvPr>
          <p:cNvSpPr>
            <a:spLocks noChangeArrowheads="1"/>
          </p:cNvSpPr>
          <p:nvPr/>
        </p:nvSpPr>
        <p:spPr bwMode="auto">
          <a:xfrm>
            <a:off x="3313933" y="4924034"/>
            <a:ext cx="3244850" cy="1004887"/>
          </a:xfrm>
          <a:prstGeom prst="rect">
            <a:avLst/>
          </a:prstGeom>
          <a:noFill/>
          <a:ln>
            <a:noFill/>
          </a:ln>
          <a:effectLst/>
          <a:extLst>
            <a:ext uri="{909E8E84-426E-40DD-AFC4-6F175D3DCCD1}">
              <a14:hiddenFill xmlns:a14="http://schemas.microsoft.com/office/drawing/2010/main">
                <a:solidFill>
                  <a:srgbClr val="DBF20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4" tIns="45687" rIns="91374" bIns="45687">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DR Site Architecture</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The </a:t>
            </a:r>
            <a:r>
              <a:rPr kumimoji="0" lang="en-US" altLang="zh-CN" sz="1200" b="1"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DR Site infrastructure will have available</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the servers, in either physical or virtual configuration, defined to support agency operations.</a:t>
            </a:r>
          </a:p>
        </p:txBody>
      </p:sp>
      <p:sp>
        <p:nvSpPr>
          <p:cNvPr id="3294224" name="Rectangle 16">
            <a:extLst>
              <a:ext uri="{FF2B5EF4-FFF2-40B4-BE49-F238E27FC236}">
                <a16:creationId xmlns:a16="http://schemas.microsoft.com/office/drawing/2014/main" id="{232E173C-49A9-9028-8F65-91F8753D65BF}"/>
              </a:ext>
            </a:extLst>
          </p:cNvPr>
          <p:cNvSpPr>
            <a:spLocks noChangeArrowheads="1"/>
          </p:cNvSpPr>
          <p:nvPr/>
        </p:nvSpPr>
        <p:spPr bwMode="auto">
          <a:xfrm>
            <a:off x="200025" y="1824038"/>
            <a:ext cx="3203575" cy="274637"/>
          </a:xfrm>
          <a:prstGeom prst="rect">
            <a:avLst/>
          </a:prstGeom>
          <a:noFill/>
          <a:ln>
            <a:noFill/>
          </a:ln>
          <a:effectLst/>
          <a:extLst>
            <a:ext uri="{909E8E84-426E-40DD-AFC4-6F175D3DCCD1}">
              <a14:hiddenFill xmlns:a14="http://schemas.microsoft.com/office/drawing/2010/main">
                <a:solidFill>
                  <a:srgbClr val="DBF20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4" tIns="45687" rIns="91374" bIns="45687">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Data Replication &lt;=4hrs</a:t>
            </a:r>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294225" name="Rectangle 17">
            <a:extLst>
              <a:ext uri="{FF2B5EF4-FFF2-40B4-BE49-F238E27FC236}">
                <a16:creationId xmlns:a16="http://schemas.microsoft.com/office/drawing/2014/main" id="{700EE0A6-8ED8-4C3F-427C-706355D79008}"/>
              </a:ext>
            </a:extLst>
          </p:cNvPr>
          <p:cNvSpPr>
            <a:spLocks noChangeArrowheads="1"/>
          </p:cNvSpPr>
          <p:nvPr/>
        </p:nvSpPr>
        <p:spPr bwMode="auto">
          <a:xfrm>
            <a:off x="5492750" y="4010025"/>
            <a:ext cx="3321050" cy="457200"/>
          </a:xfrm>
          <a:prstGeom prst="rect">
            <a:avLst/>
          </a:prstGeom>
          <a:noFill/>
          <a:ln>
            <a:noFill/>
          </a:ln>
          <a:effectLst/>
          <a:extLst>
            <a:ext uri="{909E8E84-426E-40DD-AFC4-6F175D3DCCD1}">
              <a14:hiddenFill xmlns:a14="http://schemas.microsoft.com/office/drawing/2010/main">
                <a:solidFill>
                  <a:srgbClr val="DBF20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4" tIns="45687" rIns="91374" bIns="45687">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Server Operational Recovery</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zh-CN" sz="1200" b="1"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High-Availability / Rebuild</a:t>
            </a:r>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